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2"/>
  </p:notesMasterIdLst>
  <p:sldIdLst>
    <p:sldId id="256" r:id="rId5"/>
    <p:sldId id="257" r:id="rId6"/>
    <p:sldId id="286" r:id="rId7"/>
    <p:sldId id="287" r:id="rId8"/>
    <p:sldId id="288" r:id="rId9"/>
    <p:sldId id="289" r:id="rId10"/>
    <p:sldId id="29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02" autoAdjust="0"/>
    <p:restoredTop sz="94598" autoAdjust="0"/>
  </p:normalViewPr>
  <p:slideViewPr>
    <p:cSldViewPr>
      <p:cViewPr varScale="1">
        <p:scale>
          <a:sx n="124" d="100"/>
          <a:sy n="124" d="100"/>
        </p:scale>
        <p:origin x="44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9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png>
</file>

<file path=ppt/media/image5.jpg>
</file>

<file path=ppt/media/image6.jp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C3FCC2-4E7A-4671-AA79-177CB194E449}" type="datetimeFigureOut">
              <a:rPr lang="en-US" smtClean="0"/>
              <a:t>11/20/23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01C38D-F26D-4167-83EF-8774BC62D5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050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3238323-0ADF-4328-9564-AEB5DFD80DB6}"/>
              </a:ext>
            </a:extLst>
          </p:cNvPr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776FAE-C8F8-44A1-8BC7-9EB9483714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33500"/>
            <a:ext cx="9144000" cy="1790700"/>
          </a:xfrm>
        </p:spPr>
        <p:txBody>
          <a:bodyPr vert="horz" lIns="91440" tIns="0" rIns="91440" bIns="0" rtlCol="0" anchor="t" anchorCtr="0">
            <a:noAutofit/>
          </a:bodyPr>
          <a:lstStyle>
            <a:lvl1pPr>
              <a:lnSpc>
                <a:spcPct val="100000"/>
              </a:lnSpc>
              <a:defRPr lang="en-US" sz="48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7900C6-1C2C-4612-8672-356C6DDFDC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28009"/>
            <a:ext cx="9144000" cy="1287675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lang="en-US" sz="24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>
              <a:lnSpc>
                <a:spcPct val="150000"/>
              </a:lnSpc>
              <a:spcAft>
                <a:spcPts val="1200"/>
              </a:spcAft>
            </a:pPr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74E620-B44E-41FF-8FA1-D955BD69C0B9}"/>
              </a:ext>
            </a:extLst>
          </p:cNvPr>
          <p:cNvPicPr>
            <a:picLocks noChangeAspect="1"/>
          </p:cNvPicPr>
          <p:nvPr userDrawn="1"/>
        </p:nvPicPr>
        <p:blipFill rotWithShape="1"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" r="13926" b="71478"/>
          <a:stretch/>
        </p:blipFill>
        <p:spPr>
          <a:xfrm>
            <a:off x="342899" y="4546601"/>
            <a:ext cx="11715751" cy="202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146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45A2570-7517-4576-B836-E4E6D3E74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9B673-4507-4B72-871E-001890787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3" y="1604211"/>
            <a:ext cx="10983131" cy="4572752"/>
          </a:xfrm>
        </p:spPr>
        <p:txBody>
          <a:bodyPr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B8AB91F-D739-4DD5-859B-B16B125BE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10340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45A2570-7517-4576-B836-E4E6D3E74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9B673-4507-4B72-871E-001890787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3" y="1604211"/>
            <a:ext cx="10983131" cy="4572752"/>
          </a:xfrm>
        </p:spPr>
        <p:txBody>
          <a:bodyPr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E770BB0-A521-41C6-A0AE-BEE679D2A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0465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F89203F-46EF-44A2-956A-7FF6AF93BE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1D47175-944E-463B-ABBB-06669A473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0862" y="1507068"/>
            <a:ext cx="3192379" cy="4669896"/>
          </a:xfrm>
        </p:spPr>
        <p:txBody>
          <a:bodyPr anchor="ctr"/>
          <a:lstStyle>
            <a:lvl1pPr marL="0" indent="0" algn="l">
              <a:lnSpc>
                <a:spcPct val="150000"/>
              </a:lnSpc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 algn="l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40725B0-0DB7-41CE-9C4C-39E8D0F6325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95537" y="1507068"/>
            <a:ext cx="7143905" cy="4669896"/>
          </a:xfrm>
        </p:spPr>
        <p:txBody>
          <a:bodyPr anchor="ctr"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F9E63483-559C-4A6F-B04F-D6C56A3CC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49444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828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0017C897-2775-4930-B0BE-BEB724532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48158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258610D-0376-4D1E-8ED8-29382288BB0C}"/>
              </a:ext>
            </a:extLst>
          </p:cNvPr>
          <p:cNvPicPr>
            <a:picLocks noChangeAspect="1"/>
          </p:cNvPicPr>
          <p:nvPr userDrawn="1"/>
        </p:nvPicPr>
        <p:blipFill rotWithShape="1"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783"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1C16CD2-606C-441E-BBA3-51767980C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9350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6675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D5FD28E-AEC9-43B8-86F4-9CD3C41D49D7}"/>
              </a:ext>
            </a:extLst>
          </p:cNvPr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AFE014-E3CD-4B9A-A705-F1CADD8F4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ADE5F7-8A52-43AD-8F30-F13CF5450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C85AE-A002-4BA3-8D90-3960ED0FF8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4E560-77BF-4D1A-B6E7-CD55CE12B1B8}" type="datetimeFigureOut">
              <a:rPr lang="en-US" smtClean="0"/>
              <a:t>11/20/23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03AA5-C732-4ECB-88D6-DAA20E2C1C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280433-CBB5-49C5-B032-5A800E5D09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59379A-16E2-4C4A-96D0-A52C442257E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32A06DA-7FF5-4DDE-94D0-63A83DB241E8}"/>
              </a:ext>
            </a:extLst>
          </p:cNvPr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8514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3" r:id="rId3"/>
    <p:sldLayoutId id="2147483652" r:id="rId4"/>
    <p:sldLayoutId id="2147483660" r:id="rId5"/>
    <p:sldLayoutId id="2147483662" r:id="rId6"/>
    <p:sldLayoutId id="2147483661" r:id="rId7"/>
    <p:sldLayoutId id="2147483655" r:id="rId8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2800" kern="1200">
          <a:solidFill>
            <a:schemeClr val="bg2">
              <a:lumMod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F8D61-9318-4DC8-A868-2B1BFDD2B2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25500"/>
            <a:ext cx="9144000" cy="1790700"/>
          </a:xfrm>
        </p:spPr>
        <p:txBody>
          <a:bodyPr/>
          <a:lstStyle/>
          <a:p>
            <a:r>
              <a:rPr lang="en-US" sz="6000" dirty="0"/>
              <a:t>Anatomy of CPU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FBD51F-5409-49DC-A45C-AE9DE5D16212}"/>
              </a:ext>
            </a:extLst>
          </p:cNvPr>
          <p:cNvSpPr txBox="1"/>
          <p:nvPr/>
        </p:nvSpPr>
        <p:spPr>
          <a:xfrm>
            <a:off x="1143000" y="2965536"/>
            <a:ext cx="2984500" cy="2558963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ct val="150000"/>
              </a:lnSpc>
              <a:spcAft>
                <a:spcPts val="600"/>
              </a:spcAft>
              <a:buNone/>
            </a:pPr>
            <a:r>
              <a:rPr lang="en-US" sz="2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Prepared by :</a:t>
            </a:r>
            <a:br>
              <a:rPr lang="en-US" sz="2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Meet Solanki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Cpu">
                <a:extLst>
                  <a:ext uri="{FF2B5EF4-FFF2-40B4-BE49-F238E27FC236}">
                    <a16:creationId xmlns:a16="http://schemas.microsoft.com/office/drawing/2014/main" id="{5E2571AC-246B-4425-A84A-425E141E2A9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38027544"/>
                  </p:ext>
                </p:extLst>
              </p:nvPr>
            </p:nvGraphicFramePr>
            <p:xfrm>
              <a:off x="5867674" y="1354376"/>
              <a:ext cx="5047794" cy="492450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047794" cy="4924507"/>
                    </a:xfrm>
                    <a:prstGeom prst="rect">
                      <a:avLst/>
                    </a:prstGeom>
                  </am3d:spPr>
                  <am3d:camera>
                    <am3d:pos x="0" y="0" z="6656618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999999" d="1000000"/>
                    <am3d:preTrans dx="0" dy="-55664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700481" ay="694125" az="122427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Cpu">
                <a:extLst>
                  <a:ext uri="{FF2B5EF4-FFF2-40B4-BE49-F238E27FC236}">
                    <a16:creationId xmlns:a16="http://schemas.microsoft.com/office/drawing/2014/main" id="{5E2571AC-246B-4425-A84A-425E141E2A9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67674" y="1354376"/>
                <a:ext cx="5047794" cy="4924507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8D73FA3A-EB72-4FBB-2E46-D650E757EDF5}"/>
              </a:ext>
            </a:extLst>
          </p:cNvPr>
          <p:cNvSpPr txBox="1"/>
          <p:nvPr/>
        </p:nvSpPr>
        <p:spPr>
          <a:xfrm>
            <a:off x="1840832" y="5811253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FE8F2E-29D7-36AE-856F-8F25940F8E81}"/>
              </a:ext>
            </a:extLst>
          </p:cNvPr>
          <p:cNvSpPr txBox="1"/>
          <p:nvPr/>
        </p:nvSpPr>
        <p:spPr>
          <a:xfrm>
            <a:off x="493160" y="4685016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7580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3C5E496B-69F9-4AAE-B8D1-7F79422CC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C92BBA-F0E8-B672-334D-1432066FDAB8}"/>
              </a:ext>
            </a:extLst>
          </p:cNvPr>
          <p:cNvSpPr txBox="1"/>
          <p:nvPr/>
        </p:nvSpPr>
        <p:spPr>
          <a:xfrm>
            <a:off x="604432" y="1506582"/>
            <a:ext cx="6183825" cy="4615543"/>
          </a:xfrm>
          <a:prstGeom prst="rect">
            <a:avLst/>
          </a:prstGeom>
        </p:spPr>
        <p:txBody>
          <a:bodyPr vert="horz" wrap="square" lIns="90000" tIns="45720" rIns="91440" bIns="45720" rtlCol="0">
            <a:no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CA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It's common to refer to the CPU as the "brain" of a computing system.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CA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CA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is essential to control how complicated computations and commands are carried out.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CA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CA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 will examine the inside workings of a CPU in this presentation, learning about its parts and how CPU technology affects practical uses.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CA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 close-up of a computer chip&#10;&#10;Description automatically generated">
            <a:extLst>
              <a:ext uri="{FF2B5EF4-FFF2-40B4-BE49-F238E27FC236}">
                <a16:creationId xmlns:a16="http://schemas.microsoft.com/office/drawing/2014/main" id="{D496C740-15FB-4F1D-EAE6-F56A0430C2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0625" y="1890662"/>
            <a:ext cx="3912308" cy="39123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BB88C4-2304-5F83-8618-57535B031278}"/>
              </a:ext>
            </a:extLst>
          </p:cNvPr>
          <p:cNvSpPr txBox="1"/>
          <p:nvPr/>
        </p:nvSpPr>
        <p:spPr>
          <a:xfrm>
            <a:off x="5873858" y="5734373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510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3C5E496B-69F9-4AAE-B8D1-7F79422CC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CPU Components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C92BBA-F0E8-B672-334D-1432066FDAB8}"/>
              </a:ext>
            </a:extLst>
          </p:cNvPr>
          <p:cNvSpPr txBox="1"/>
          <p:nvPr/>
        </p:nvSpPr>
        <p:spPr>
          <a:xfrm>
            <a:off x="604433" y="1506582"/>
            <a:ext cx="5982347" cy="4615543"/>
          </a:xfrm>
          <a:prstGeom prst="rect">
            <a:avLst/>
          </a:prstGeom>
        </p:spPr>
        <p:txBody>
          <a:bodyPr vert="horz" wrap="square" lIns="90000" tIns="45720" rIns="91440" bIns="45720" rtlCol="0">
            <a:no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CA" sz="2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CPU consists of critical components: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CA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en-CA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Control Unit (CU):</a:t>
            </a:r>
            <a:r>
              <a:rPr lang="en-CA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Manages instruction flow.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en-CA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Arithmetic Logic Unit (ALU):</a:t>
            </a:r>
            <a:r>
              <a:rPr lang="en-CA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Performs math and logic operations.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en-CA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Registers:</a:t>
            </a:r>
            <a:r>
              <a:rPr lang="en-CA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Temporary data storage.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en-CA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Memory Management Unit (MMU):</a:t>
            </a:r>
            <a:r>
              <a:rPr lang="en-CA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Manages memory.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en-CA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Control Bus and Data Bus:</a:t>
            </a:r>
            <a:r>
              <a:rPr lang="en-CA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Enable data flow.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en-CA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Cache Memory:</a:t>
            </a:r>
            <a:r>
              <a:rPr lang="en-CA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Quick-access data storage.</a:t>
            </a:r>
          </a:p>
        </p:txBody>
      </p:sp>
      <p:pic>
        <p:nvPicPr>
          <p:cNvPr id="5" name="Picture 4" descr="A close-up of a computer motherboard&#10;&#10;Description automatically generated">
            <a:extLst>
              <a:ext uri="{FF2B5EF4-FFF2-40B4-BE49-F238E27FC236}">
                <a16:creationId xmlns:a16="http://schemas.microsoft.com/office/drawing/2014/main" id="{61338299-9333-480D-40E8-0FE0F3D189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5067" y="1673336"/>
            <a:ext cx="4417732" cy="428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613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3C5E496B-69F9-4AAE-B8D1-7F79422CC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How CPU Executes a Task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C92BBA-F0E8-B672-334D-1432066FDAB8}"/>
              </a:ext>
            </a:extLst>
          </p:cNvPr>
          <p:cNvSpPr txBox="1"/>
          <p:nvPr/>
        </p:nvSpPr>
        <p:spPr>
          <a:xfrm>
            <a:off x="604433" y="1506582"/>
            <a:ext cx="6490634" cy="4615543"/>
          </a:xfrm>
          <a:prstGeom prst="rect">
            <a:avLst/>
          </a:prstGeom>
        </p:spPr>
        <p:txBody>
          <a:bodyPr vert="horz" wrap="square" lIns="90000" tIns="45720" rIns="91440" bIns="45720" rtlCol="0">
            <a:no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CPU task execution is a precise process.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Steps:</a:t>
            </a:r>
            <a:endParaRPr lang="en-CA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en-CA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Control Unit initiates.</a:t>
            </a:r>
          </a:p>
          <a:p>
            <a:pPr marL="742950" lvl="1" indent="-28575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en-CA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Instruction Register reads.</a:t>
            </a:r>
          </a:p>
          <a:p>
            <a:pPr marL="742950" lvl="1" indent="-28575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en-CA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 identifies and decodes.</a:t>
            </a:r>
          </a:p>
          <a:p>
            <a:pPr marL="742950" lvl="1" indent="-28575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en-CA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ALU performs calculations.</a:t>
            </a:r>
          </a:p>
          <a:p>
            <a:pPr marL="742950" lvl="1" indent="-28575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en-CA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 communicates with MMU.</a:t>
            </a:r>
          </a:p>
          <a:p>
            <a:pPr marL="742950" lvl="1" indent="-28575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en-CA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Cache and MMU ensure data.</a:t>
            </a:r>
          </a:p>
          <a:p>
            <a:pPr marL="742950" lvl="1" indent="-28575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en-CA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Registers for data transfer.</a:t>
            </a:r>
          </a:p>
          <a:p>
            <a:pPr marL="742950" lvl="1" indent="-28575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en-CA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Control Bus coordinates.</a:t>
            </a:r>
          </a:p>
          <a:p>
            <a:pPr marL="742950" lvl="1" indent="-28575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en-CA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Pipelining ensures efficiency.</a:t>
            </a:r>
          </a:p>
        </p:txBody>
      </p:sp>
      <p:pic>
        <p:nvPicPr>
          <p:cNvPr id="4" name="Picture 3" descr="A close-up of a computer chip&#10;&#10;Description automatically generated">
            <a:extLst>
              <a:ext uri="{FF2B5EF4-FFF2-40B4-BE49-F238E27FC236}">
                <a16:creationId xmlns:a16="http://schemas.microsoft.com/office/drawing/2014/main" id="{D3E5B21F-85EF-BDC0-7A88-11D183D1A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5067" y="1506582"/>
            <a:ext cx="4417731" cy="4417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84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3C5E496B-69F9-4AAE-B8D1-7F79422CC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Importance of CPU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C92BBA-F0E8-B672-334D-1432066FDAB8}"/>
              </a:ext>
            </a:extLst>
          </p:cNvPr>
          <p:cNvSpPr txBox="1"/>
          <p:nvPr/>
        </p:nvSpPr>
        <p:spPr>
          <a:xfrm>
            <a:off x="604433" y="1506582"/>
            <a:ext cx="6059838" cy="4615543"/>
          </a:xfrm>
          <a:prstGeom prst="rect">
            <a:avLst/>
          </a:prstGeom>
        </p:spPr>
        <p:txBody>
          <a:bodyPr vert="horz" wrap="square" lIns="90000" tIns="45720" rIns="91440" bIns="45720" rtlCol="0">
            <a:no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CA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CPU evolution led to faster, energy-efficient processors.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CA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milestones: Transistor miniaturization, multi-core processors, pipelining, specialized instructions, and co-processors.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CA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Impact: Enhanced processing power, parallel execution, reduced execution time, and optimized performance.</a:t>
            </a:r>
          </a:p>
          <a:p>
            <a:pPr algn="just"/>
            <a:br>
              <a:rPr lang="en-C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CA" sz="16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computer chip with a gold and blue center&#10;&#10;Description automatically generated">
            <a:extLst>
              <a:ext uri="{FF2B5EF4-FFF2-40B4-BE49-F238E27FC236}">
                <a16:creationId xmlns:a16="http://schemas.microsoft.com/office/drawing/2014/main" id="{98BF1313-9FD1-79CA-FDA6-2395AD2C21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3775" y="1513040"/>
            <a:ext cx="4411273" cy="4411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29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3C5E496B-69F9-4AAE-B8D1-7F79422CC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Overcoming CPU Performance Challenges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C92BBA-F0E8-B672-334D-1432066FDAB8}"/>
              </a:ext>
            </a:extLst>
          </p:cNvPr>
          <p:cNvSpPr txBox="1"/>
          <p:nvPr/>
        </p:nvSpPr>
        <p:spPr>
          <a:xfrm>
            <a:off x="604432" y="1506582"/>
            <a:ext cx="6786967" cy="4615543"/>
          </a:xfrm>
          <a:prstGeom prst="rect">
            <a:avLst/>
          </a:prstGeom>
        </p:spPr>
        <p:txBody>
          <a:bodyPr vert="horz" wrap="square" lIns="90000" tIns="45720" rIns="91440" bIns="45720" rtlCol="0">
            <a:no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CA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CPU performance can face challenges, but these can be addressed for optimal functionality: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CA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Heat Dissipation:</a:t>
            </a:r>
            <a:r>
              <a:rPr lang="en-CA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Excessive heat can shorten CPU lifespan and stability. Adequate cooling solutions, like heat sinks and fans, are essential for thermal management.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CA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Parameter Settings:</a:t>
            </a:r>
            <a:r>
              <a:rPr lang="en-CA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Incorrect voltage or frequency settings can jeopardize CPU stability. Ensure settings align with CPU specifications.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CA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Mainboard Jumper Settings:</a:t>
            </a:r>
            <a:r>
              <a:rPr lang="en-CA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Incorrect mainboard jumper settings can interfere with CPU operation. Follow motherboard documentation closely.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CA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Physical Damage:</a:t>
            </a:r>
            <a:r>
              <a:rPr lang="en-CA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Physical damage, like oxidation, dust accumulation, or pin breakage, can harm the CPU. Regular maintenance and careful handling mitigate these risks.</a:t>
            </a:r>
          </a:p>
          <a:p>
            <a:pPr algn="l"/>
            <a:r>
              <a:rPr lang="en-CA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Addressing these challenges ensures CPU performance and longevity.</a:t>
            </a:r>
          </a:p>
          <a:p>
            <a:b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CA" sz="16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 close-up of a circuit board&#10;&#10;Description automatically generated">
            <a:extLst>
              <a:ext uri="{FF2B5EF4-FFF2-40B4-BE49-F238E27FC236}">
                <a16:creationId xmlns:a16="http://schemas.microsoft.com/office/drawing/2014/main" id="{86A7DDD2-7154-3CA6-1450-BD46D90A41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518" r="14103" b="-1825"/>
          <a:stretch/>
        </p:blipFill>
        <p:spPr>
          <a:xfrm>
            <a:off x="7543800" y="1676400"/>
            <a:ext cx="39624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69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3C5E496B-69F9-4AAE-B8D1-7F79422CC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C92BBA-F0E8-B672-334D-1432066FDAB8}"/>
              </a:ext>
            </a:extLst>
          </p:cNvPr>
          <p:cNvSpPr txBox="1"/>
          <p:nvPr/>
        </p:nvSpPr>
        <p:spPr>
          <a:xfrm>
            <a:off x="604432" y="1506582"/>
            <a:ext cx="10983132" cy="4615543"/>
          </a:xfrm>
          <a:prstGeom prst="rect">
            <a:avLst/>
          </a:prstGeom>
        </p:spPr>
        <p:txBody>
          <a:bodyPr vert="horz" wrap="square" lIns="90000" tIns="45720" rIns="91440" bIns="45720" rtlCol="0">
            <a:noAutofit/>
          </a:bodyPr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 conclusion, the CPU is the central component of computing systems, responsible for executing commands and intricate calculations.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CPU technology has evolved significantly, leading to faster, more efficient processors.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CPU performance directly impacts user experience, multitasking, and real-time applications.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Ongoing CPU technology evolution continues to shape the digital age.</a:t>
            </a:r>
          </a:p>
        </p:txBody>
      </p:sp>
    </p:spTree>
    <p:extLst>
      <p:ext uri="{BB962C8B-B14F-4D97-AF65-F5344CB8AC3E}">
        <p14:creationId xmlns:p14="http://schemas.microsoft.com/office/powerpoint/2010/main" val="866035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Get Started with 3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>
        <a:noAutofit/>
      </a:bodyPr>
      <a:lstStyle>
        <a:defPPr marL="0" indent="0" algn="l">
          <a:lnSpc>
            <a:spcPts val="1800"/>
          </a:lnSpc>
          <a:spcAft>
            <a:spcPts val="600"/>
          </a:spcAft>
          <a:buNone/>
          <a:defRPr sz="1200" dirty="0" smtClean="0">
            <a:solidFill>
              <a:prstClr val="black">
                <a:lumMod val="75000"/>
                <a:lumOff val="25000"/>
              </a:prstClr>
            </a:solidFill>
            <a:latin typeface="Segoe UI" panose="020B0502040204020203" pitchFamily="34" charset="0"/>
            <a:cs typeface="Segoe UI" panose="020B050204020402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M16411177_Bring Your Presentations_win32_mlw - v3" id="{DE0A717D-0B12-4D44-8613-A03A4CD6D7EE}" vid="{30B64ACD-7D47-478C-8DC1-E97D1D0752D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480f6609812271f56e53f2aff71704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b48d77c16982ba2890c3fe2b4c067b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8A56FF6-92BD-46DE-9059-01B9F08E888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620A972-1CDD-4EF3-89C2-EBD9E5E1FD1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B90717D-CB20-4004-8DD0-01756D9D039A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16c05727-aa75-4e4a-9b5f-8a80a1165891"/>
    <ds:schemaRef ds:uri="71af3243-3dd4-4a8d-8c0d-dd76da1f02a5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Bring your presentations to life with 3D</Template>
  <TotalTime>0</TotalTime>
  <Words>416</Words>
  <Application>Microsoft Macintosh PowerPoint</Application>
  <PresentationFormat>Widescreen</PresentationFormat>
  <Paragraphs>47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Segoe UI</vt:lpstr>
      <vt:lpstr>Segoe UI Light</vt:lpstr>
      <vt:lpstr>Times New Roman</vt:lpstr>
      <vt:lpstr>Wingdings</vt:lpstr>
      <vt:lpstr>Get Started with 3D</vt:lpstr>
      <vt:lpstr>Anatomy of CPU</vt:lpstr>
      <vt:lpstr>Introduction</vt:lpstr>
      <vt:lpstr>CPU Components</vt:lpstr>
      <vt:lpstr>How CPU Executes a Task</vt:lpstr>
      <vt:lpstr>Importance of CPU</vt:lpstr>
      <vt:lpstr>Overcoming CPU Performance Challenges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2019-11-09T11:49:38Z</dcterms:created>
  <dcterms:modified xsi:type="dcterms:W3CDTF">2023-11-20T06:24:53Z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